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75" r:id="rId4"/>
    <p:sldId id="277" r:id="rId5"/>
    <p:sldId id="291" r:id="rId6"/>
    <p:sldId id="298" r:id="rId7"/>
    <p:sldId id="293" r:id="rId8"/>
    <p:sldId id="294" r:id="rId9"/>
    <p:sldId id="295" r:id="rId10"/>
    <p:sldId id="297" r:id="rId11"/>
    <p:sldId id="279" r:id="rId12"/>
    <p:sldId id="303" r:id="rId13"/>
    <p:sldId id="301" r:id="rId14"/>
    <p:sldId id="300" r:id="rId15"/>
    <p:sldId id="284" r:id="rId16"/>
    <p:sldId id="304" r:id="rId17"/>
    <p:sldId id="289" r:id="rId18"/>
    <p:sldId id="288" r:id="rId19"/>
    <p:sldId id="287" r:id="rId20"/>
    <p:sldId id="283" r:id="rId21"/>
    <p:sldId id="286" r:id="rId22"/>
    <p:sldId id="290" r:id="rId23"/>
    <p:sldId id="292" r:id="rId24"/>
    <p:sldId id="29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3812911241228623"/>
          <c:y val="1.9550380894252341E-2"/>
          <c:w val="0.71779216788074052"/>
          <c:h val="0.8837534202282315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начало года</c:v>
                </c:pt>
                <c:pt idx="1">
                  <c:v>середина года</c:v>
                </c:pt>
                <c:pt idx="2">
                  <c:v>конец года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0.27</c:v>
                </c:pt>
                <c:pt idx="1">
                  <c:v>0.36000000000000032</c:v>
                </c:pt>
                <c:pt idx="2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начало года</c:v>
                </c:pt>
                <c:pt idx="1">
                  <c:v>середина года</c:v>
                </c:pt>
                <c:pt idx="2">
                  <c:v>конец года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0.37000000000000038</c:v>
                </c:pt>
                <c:pt idx="1">
                  <c:v>0.36000000000000032</c:v>
                </c:pt>
                <c:pt idx="2">
                  <c:v>0.32000000000000134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начало года</c:v>
                </c:pt>
                <c:pt idx="1">
                  <c:v>середина года</c:v>
                </c:pt>
                <c:pt idx="2">
                  <c:v>конец года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0.36000000000000032</c:v>
                </c:pt>
                <c:pt idx="1">
                  <c:v>0.28000000000000008</c:v>
                </c:pt>
                <c:pt idx="2">
                  <c:v>0.13</c:v>
                </c:pt>
              </c:numCache>
            </c:numRef>
          </c:val>
        </c:ser>
        <c:shape val="box"/>
        <c:axId val="103217792"/>
        <c:axId val="103231872"/>
        <c:axId val="0"/>
      </c:bar3DChart>
      <c:catAx>
        <c:axId val="103217792"/>
        <c:scaling>
          <c:orientation val="minMax"/>
        </c:scaling>
        <c:axPos val="b"/>
        <c:numFmt formatCode="General" sourceLinked="1"/>
        <c:tickLblPos val="nextTo"/>
        <c:crossAx val="103231872"/>
        <c:crosses val="autoZero"/>
        <c:auto val="1"/>
        <c:lblAlgn val="ctr"/>
        <c:lblOffset val="100"/>
      </c:catAx>
      <c:valAx>
        <c:axId val="103231872"/>
        <c:scaling>
          <c:orientation val="minMax"/>
        </c:scaling>
        <c:axPos val="l"/>
        <c:majorGridlines/>
        <c:numFmt formatCode="0%" sourceLinked="1"/>
        <c:tickLblPos val="nextTo"/>
        <c:crossAx val="1032177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r"/>
      <c:layout/>
    </c:legend>
    <c:plotVisOnly val="1"/>
  </c:chart>
  <c:txPr>
    <a:bodyPr/>
    <a:lstStyle/>
    <a:p>
      <a:pPr>
        <a:defRPr b="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851648" cy="158417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bg1"/>
                </a:solidFill>
              </a:rPr>
              <a:t>   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501008"/>
            <a:ext cx="7854696" cy="146456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200" dirty="0" smtClean="0"/>
              <a:t>«Развитие способностей у русскоязычных детей при  обучении татарскому языку посредством различных видов детской деятельности»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96752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Алексеевский детский сад № 5 «Солнышко»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Алексеевского муниципального района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новые фото\IMG_13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356992"/>
            <a:ext cx="4464496" cy="3237309"/>
          </a:xfrm>
          <a:prstGeom prst="rect">
            <a:avLst/>
          </a:prstGeom>
          <a:noFill/>
        </p:spPr>
      </p:pic>
      <p:pic>
        <p:nvPicPr>
          <p:cNvPr id="2051" name="Picture 3" descr="C:\Users\1\Desktop\новые фото\IMG_13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50204" y="2362572"/>
            <a:ext cx="4464496" cy="4005064"/>
          </a:xfrm>
          <a:prstGeom prst="rect">
            <a:avLst/>
          </a:prstGeom>
          <a:noFill/>
        </p:spPr>
      </p:pic>
      <p:pic>
        <p:nvPicPr>
          <p:cNvPr id="2052" name="Picture 4" descr="C:\Users\1\Desktop\новые фото\IMG_13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88640"/>
            <a:ext cx="4392488" cy="28803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7544" y="692696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Предметно  - развивающая среда в группах</a:t>
            </a:r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1800" dirty="0" smtClean="0"/>
              <a:t>	   </a:t>
            </a:r>
          </a:p>
          <a:p>
            <a:pPr lvl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Направления работы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 с одаренными  детьми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 с педагогами 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pPr>
              <a:buNone/>
            </a:pPr>
            <a:endParaRPr lang="ru-RU" sz="1800" dirty="0"/>
          </a:p>
        </p:txBody>
      </p:sp>
      <p:pic>
        <p:nvPicPr>
          <p:cNvPr id="3074" name="Picture 2" descr="C:\Users\1\Desktop\DSCN4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500438"/>
            <a:ext cx="4285710" cy="3089266"/>
          </a:xfrm>
          <a:prstGeom prst="rect">
            <a:avLst/>
          </a:prstGeom>
          <a:noFill/>
        </p:spPr>
      </p:pic>
      <p:pic>
        <p:nvPicPr>
          <p:cNvPr id="3075" name="Picture 3" descr="C:\Users\1\Desktop\DSCN46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4285140" cy="3086962"/>
          </a:xfrm>
          <a:prstGeom prst="rect">
            <a:avLst/>
          </a:prstGeom>
          <a:noFill/>
        </p:spPr>
      </p:pic>
      <p:pic>
        <p:nvPicPr>
          <p:cNvPr id="4098" name="Picture 2" descr="C:\Users\1\Desktop\фото111\IMG-20160901-WA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4664"/>
            <a:ext cx="4104456" cy="288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новые фото\IMG_13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3888432" cy="3663213"/>
          </a:xfrm>
          <a:prstGeom prst="rect">
            <a:avLst/>
          </a:prstGeom>
          <a:noFill/>
        </p:spPr>
      </p:pic>
      <p:pic>
        <p:nvPicPr>
          <p:cNvPr id="5" name="Picture 3" descr="C:\Users\1\Desktop\новые фото\IMG_13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80728"/>
            <a:ext cx="4379979" cy="3284984"/>
          </a:xfrm>
          <a:prstGeom prst="rect">
            <a:avLst/>
          </a:prstGeom>
          <a:noFill/>
        </p:spPr>
      </p:pic>
      <p:pic>
        <p:nvPicPr>
          <p:cNvPr id="6" name="Picture 4" descr="C:\Users\1\Desktop\новые фото\IMG_13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284984"/>
            <a:ext cx="4499992" cy="337499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1640" y="26064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Педагоги  закрепляют  знания  татарского  языка в  режимных  моментах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320480" cy="43204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 занятия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1\Desktop\фото\IMG_1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4664"/>
            <a:ext cx="3816424" cy="2664296"/>
          </a:xfrm>
          <a:prstGeom prst="rect">
            <a:avLst/>
          </a:prstGeom>
          <a:noFill/>
        </p:spPr>
      </p:pic>
      <p:pic>
        <p:nvPicPr>
          <p:cNvPr id="1028" name="Picture 4" descr="C:\Users\1\Desktop\фото\IMG_08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4032448" cy="3717032"/>
          </a:xfrm>
          <a:prstGeom prst="rect">
            <a:avLst/>
          </a:prstGeom>
          <a:noFill/>
        </p:spPr>
      </p:pic>
      <p:pic>
        <p:nvPicPr>
          <p:cNvPr id="7" name="Picture 2" descr="C:\Users\1\Desktop\IMG_09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212976"/>
            <a:ext cx="3888432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телефон\IMG_20151217_1739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32656"/>
            <a:ext cx="3888432" cy="2607568"/>
          </a:xfrm>
          <a:prstGeom prst="rect">
            <a:avLst/>
          </a:prstGeom>
          <a:noFill/>
        </p:spPr>
      </p:pic>
      <p:pic>
        <p:nvPicPr>
          <p:cNvPr id="2051" name="Picture 3" descr="C:\Users\1\Desktop\телефон\IMG_20151217_1743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284984"/>
            <a:ext cx="3867922" cy="3075806"/>
          </a:xfrm>
          <a:prstGeom prst="rect">
            <a:avLst/>
          </a:prstGeom>
          <a:noFill/>
        </p:spPr>
      </p:pic>
      <p:pic>
        <p:nvPicPr>
          <p:cNvPr id="5" name="Picture 3" descr="C:\Users\1\Desktop\ммнооого фото\IMG_07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700808"/>
            <a:ext cx="4104456" cy="316835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3568" y="69269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Индивидуальные занятия</a:t>
            </a:r>
            <a:endParaRPr lang="ru-R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46771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Знание татарского языка дети применяют играя в игровом  уголке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1\Desktop\фото111\20151121_100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005064"/>
            <a:ext cx="3600400" cy="2736304"/>
          </a:xfrm>
          <a:prstGeom prst="rect">
            <a:avLst/>
          </a:prstGeom>
          <a:noFill/>
        </p:spPr>
      </p:pic>
      <p:pic>
        <p:nvPicPr>
          <p:cNvPr id="2050" name="Picture 2" descr="C:\Users\1\Desktop\фото111\20151121_1003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3888432" cy="2643758"/>
          </a:xfrm>
          <a:prstGeom prst="rect">
            <a:avLst/>
          </a:prstGeom>
          <a:noFill/>
        </p:spPr>
      </p:pic>
      <p:pic>
        <p:nvPicPr>
          <p:cNvPr id="2052" name="Picture 4" descr="C:\Users\1\Desktop\фото111\20151117_112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77072"/>
            <a:ext cx="3960440" cy="2592288"/>
          </a:xfrm>
          <a:prstGeom prst="rect">
            <a:avLst/>
          </a:prstGeom>
          <a:noFill/>
        </p:spPr>
      </p:pic>
      <p:pic>
        <p:nvPicPr>
          <p:cNvPr id="2053" name="Picture 5" descr="C:\Users\1\Desktop\фото111\20151117_1151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124745"/>
            <a:ext cx="3563888" cy="2664296"/>
          </a:xfrm>
          <a:prstGeom prst="rect">
            <a:avLst/>
          </a:prstGeom>
          <a:noFill/>
        </p:spPr>
      </p:pic>
      <p:pic>
        <p:nvPicPr>
          <p:cNvPr id="10" name="Picture 3" descr="C:\Users\1\Desktop\фото111\20151121_1001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2348880"/>
            <a:ext cx="2345457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552728" cy="36004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в рабочих тетрадях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1\Desktop\ммнооого фото\IMG_01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89040"/>
            <a:ext cx="3971920" cy="2736304"/>
          </a:xfrm>
          <a:prstGeom prst="rect">
            <a:avLst/>
          </a:prstGeom>
          <a:noFill/>
        </p:spPr>
      </p:pic>
      <p:pic>
        <p:nvPicPr>
          <p:cNvPr id="6" name="Picture 2" descr="C:\Users\1\Desktop\фото\IMG_12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08720"/>
            <a:ext cx="4032449" cy="2592288"/>
          </a:xfrm>
          <a:prstGeom prst="rect">
            <a:avLst/>
          </a:prstGeom>
          <a:noFill/>
        </p:spPr>
      </p:pic>
      <p:pic>
        <p:nvPicPr>
          <p:cNvPr id="7" name="Picture 3" descr="C:\Users\1\Desktop\IMG_08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89040"/>
            <a:ext cx="4032448" cy="2736304"/>
          </a:xfrm>
          <a:prstGeom prst="rect">
            <a:avLst/>
          </a:prstGeom>
          <a:noFill/>
        </p:spPr>
      </p:pic>
      <p:pic>
        <p:nvPicPr>
          <p:cNvPr id="8" name="Рисунок 7" descr="C:\Users\1\Desktop\Новая папка (5)\индивидуальная работа\IMG_12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908720"/>
            <a:ext cx="396044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880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b="1" dirty="0" smtClean="0">
                <a:solidFill>
                  <a:schemeClr val="tx1"/>
                </a:solidFill>
              </a:rPr>
              <a:t>Кружок «Салават к</a:t>
            </a:r>
            <a:r>
              <a:rPr lang="tt-RU" sz="2000" b="1" dirty="0" smtClean="0">
                <a:solidFill>
                  <a:schemeClr val="tx1"/>
                </a:solidFill>
              </a:rPr>
              <a:t>үпере</a:t>
            </a:r>
            <a:r>
              <a:rPr lang="ru-RU" sz="2000" b="1" dirty="0" smtClean="0">
                <a:solidFill>
                  <a:schemeClr val="tx1"/>
                </a:solidFill>
              </a:rPr>
              <a:t>»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1\Desktop\IMG-20161111-WA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3580110" cy="3528392"/>
          </a:xfrm>
          <a:prstGeom prst="rect">
            <a:avLst/>
          </a:prstGeom>
          <a:noFill/>
        </p:spPr>
      </p:pic>
      <p:pic>
        <p:nvPicPr>
          <p:cNvPr id="3074" name="Picture 2" descr="C:\Users\1\Desktop\фото111\IMG_06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908720"/>
            <a:ext cx="4392488" cy="3600400"/>
          </a:xfrm>
          <a:prstGeom prst="rect">
            <a:avLst/>
          </a:prstGeom>
          <a:noFill/>
        </p:spPr>
      </p:pic>
      <p:pic>
        <p:nvPicPr>
          <p:cNvPr id="3076" name="Picture 4" descr="C:\Users\1\Desktop\ммнооого фото\IMG_02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356992"/>
            <a:ext cx="3600400" cy="3312368"/>
          </a:xfrm>
          <a:prstGeom prst="rect">
            <a:avLst/>
          </a:prstGeom>
          <a:noFill/>
        </p:spPr>
      </p:pic>
      <p:pic>
        <p:nvPicPr>
          <p:cNvPr id="6" name="Picture 2" descr="C:\Users\1\Desktop\ммнооого фото\IMG_06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653136"/>
            <a:ext cx="2312697" cy="2016224"/>
          </a:xfrm>
          <a:prstGeom prst="rect">
            <a:avLst/>
          </a:prstGeom>
          <a:noFill/>
        </p:spPr>
      </p:pic>
      <p:pic>
        <p:nvPicPr>
          <p:cNvPr id="7" name="Picture 3" descr="C:\Users\1\Desktop\ммнооого фото\IMG_06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5" y="4725144"/>
            <a:ext cx="2304256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Театрализованная деятельность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1\Desktop\20151117_1222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1"/>
            <a:ext cx="3829714" cy="2664296"/>
          </a:xfrm>
          <a:prstGeom prst="rect">
            <a:avLst/>
          </a:prstGeom>
          <a:noFill/>
        </p:spPr>
      </p:pic>
      <p:pic>
        <p:nvPicPr>
          <p:cNvPr id="2050" name="Picture 2" descr="C:\Users\1\Desktop\фото111\CAM006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08720"/>
            <a:ext cx="4104456" cy="2664296"/>
          </a:xfrm>
          <a:prstGeom prst="rect">
            <a:avLst/>
          </a:prstGeom>
          <a:noFill/>
        </p:spPr>
      </p:pic>
      <p:pic>
        <p:nvPicPr>
          <p:cNvPr id="1026" name="Picture 2" descr="C:\Users\1\Desktop\новая папка23\фотки\20150430_101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861308" y="3251260"/>
            <a:ext cx="2812872" cy="3888432"/>
          </a:xfrm>
          <a:prstGeom prst="rect">
            <a:avLst/>
          </a:prstGeom>
          <a:noFill/>
        </p:spPr>
      </p:pic>
      <p:pic>
        <p:nvPicPr>
          <p:cNvPr id="6" name="Рисунок 5" descr="C:\Users\1\Desktop\Новая папка (5)\Новая папка\IMG_098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9041"/>
            <a:ext cx="415125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Праздники и развлечения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\Desktop\IMG_1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01008"/>
            <a:ext cx="3816424" cy="3024336"/>
          </a:xfrm>
          <a:prstGeom prst="rect">
            <a:avLst/>
          </a:prstGeom>
          <a:noFill/>
        </p:spPr>
      </p:pic>
      <p:pic>
        <p:nvPicPr>
          <p:cNvPr id="1026" name="Picture 2" descr="C:\Users\1\Desktop\IMG_09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3744416" cy="2808312"/>
          </a:xfrm>
          <a:prstGeom prst="rect">
            <a:avLst/>
          </a:prstGeom>
          <a:noFill/>
        </p:spPr>
      </p:pic>
      <p:pic>
        <p:nvPicPr>
          <p:cNvPr id="1027" name="Picture 3" descr="C:\Users\1\Desktop\фото111\CAM006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76672"/>
            <a:ext cx="4043941" cy="2736304"/>
          </a:xfrm>
          <a:prstGeom prst="rect">
            <a:avLst/>
          </a:prstGeom>
          <a:noFill/>
        </p:spPr>
      </p:pic>
      <p:pic>
        <p:nvPicPr>
          <p:cNvPr id="3" name="Picture 2" descr="C:\Users\1\Desktop\с рабочего\навруз\IMG_01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01008"/>
            <a:ext cx="4104456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9194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Одаренный ребенок это ребенок, который выделяется яркими, очевидными, иногда выдающимися достижениями (или имеет внутренние предпосылки для таких достижений) в том или ином виде деятельности. 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IMG_0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717032"/>
            <a:ext cx="3312368" cy="2664296"/>
          </a:xfrm>
          <a:prstGeom prst="rect">
            <a:avLst/>
          </a:prstGeom>
          <a:noFill/>
        </p:spPr>
      </p:pic>
      <p:pic>
        <p:nvPicPr>
          <p:cNvPr id="1028" name="Picture 4" descr="C:\Users\1\Desktop\IMG_09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3275856" cy="2780928"/>
          </a:xfrm>
          <a:prstGeom prst="rect">
            <a:avLst/>
          </a:prstGeom>
          <a:noFill/>
        </p:spPr>
      </p:pic>
      <p:pic>
        <p:nvPicPr>
          <p:cNvPr id="1029" name="Picture 5" descr="C:\Users\1\Desktop\IMG_08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1357298"/>
            <a:ext cx="3024336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888432" cy="403244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анкетирование;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родительское собрание;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памятки – рекомендации, папки – передвижки, консультации, рекомендации;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совместные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родительские проекты;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презентации;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совместные праздники, соревнования, конкурсы;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помощь в создании развивающей среды.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DSC03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501008"/>
            <a:ext cx="4176464" cy="3212976"/>
          </a:xfrm>
          <a:prstGeom prst="rect">
            <a:avLst/>
          </a:prstGeom>
          <a:noFill/>
        </p:spPr>
      </p:pic>
      <p:pic>
        <p:nvPicPr>
          <p:cNvPr id="1027" name="Picture 3" descr="C:\Users\1\Desktop\DSC03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7" y="188640"/>
            <a:ext cx="4176464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3888432" cy="50405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Выставки рисунков и поделок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\Desktop\IMG_02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3744416" cy="2592288"/>
          </a:xfrm>
          <a:prstGeom prst="rect">
            <a:avLst/>
          </a:prstGeom>
          <a:noFill/>
        </p:spPr>
      </p:pic>
      <p:pic>
        <p:nvPicPr>
          <p:cNvPr id="6148" name="Picture 4" descr="C:\Users\1\Desktop\IMG_02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24744"/>
            <a:ext cx="3672408" cy="2664296"/>
          </a:xfrm>
          <a:prstGeom prst="rect">
            <a:avLst/>
          </a:prstGeom>
          <a:noFill/>
        </p:spPr>
      </p:pic>
      <p:pic>
        <p:nvPicPr>
          <p:cNvPr id="6" name="Рисунок 5" descr="69039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861048"/>
            <a:ext cx="3744416" cy="2880320"/>
          </a:xfrm>
          <a:prstGeom prst="rect">
            <a:avLst/>
          </a:prstGeom>
        </p:spPr>
      </p:pic>
      <p:pic>
        <p:nvPicPr>
          <p:cNvPr id="7" name="Рисунок 6" descr="9437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933056"/>
            <a:ext cx="3651870" cy="278092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20880" cy="122413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развития детей   при обучении татарскому языку                                                         за 2015-2016 учебный год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Победа в Республиканском конкурсе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12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4263633" cy="5760640"/>
          </a:xfrm>
        </p:spPr>
      </p:pic>
      <p:pic>
        <p:nvPicPr>
          <p:cNvPr id="5" name="Рисунок 4" descr="36j5BE0nVj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836712"/>
            <a:ext cx="3854450" cy="568863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/>
          </a:p>
        </p:txBody>
      </p:sp>
      <p:pic>
        <p:nvPicPr>
          <p:cNvPr id="4" name="Содержимое 3" descr="mota_ru_1071326-1680x10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827584" y="980728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«Таланты создавать нельзя, но можно создавать почву, на которой будут расти и процветать таланты» </a:t>
            </a:r>
          </a:p>
          <a:p>
            <a:pPr algn="ctr"/>
            <a:r>
              <a:rPr lang="ru-RU" sz="2800" dirty="0" smtClean="0"/>
              <a:t>Генрих Нейгауз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  работы с одаренными детьми: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создание оптимальных условий для выявления, формирования и развития  одаренных детей, их самореализации в соответствии со способностями в изучении татарского языка.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Задачи: 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выявить  детей проявляющих особый интерес и способности      к изучению  татарского языка в условиях ДОУ;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проанализировать основные направления работы в обучении татарскому языку  с  одаренными  детьми в ДОУ;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разработать план мероприятий для развития творческой одаренности детей;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повысить педагогическую компетентность педагогов и родителей по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вопросам сопровождения способных детей.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4402832" cy="2808312"/>
          </a:xfrm>
        </p:spPr>
        <p:txBody>
          <a:bodyPr>
            <a:normAutofit fontScale="92500"/>
          </a:bodyPr>
          <a:lstStyle/>
          <a:p>
            <a:pPr lvl="0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Методы диагностики в ходе реализации работы с одаренными детьми: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наблюдения;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беседы;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педагогическая диагностика;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изучение продуктов детского творчества;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ведение индивидуальных карт развития.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2050" name="Picture 2" descr="C:\Users\1\Desktop\IMG_13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356992"/>
            <a:ext cx="3707904" cy="3068960"/>
          </a:xfrm>
          <a:prstGeom prst="rect">
            <a:avLst/>
          </a:prstGeom>
          <a:noFill/>
        </p:spPr>
      </p:pic>
      <p:pic>
        <p:nvPicPr>
          <p:cNvPr id="5" name="Picture 3" descr="C:\Users\1\Desktop\IMG_01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0648"/>
            <a:ext cx="3672409" cy="2808312"/>
          </a:xfrm>
          <a:prstGeom prst="rect">
            <a:avLst/>
          </a:prstGeom>
          <a:noFill/>
        </p:spPr>
      </p:pic>
      <p:pic>
        <p:nvPicPr>
          <p:cNvPr id="6" name="Picture 4" descr="C:\Users\1\Desktop\IMG_0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56992"/>
            <a:ext cx="3888432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фотик\IMG_08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3960440" cy="2877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1\Desktop\фотик\IMG_08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273824" y="134888"/>
            <a:ext cx="2952328" cy="3923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1\Desktop\фотик\IMG_08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17032"/>
            <a:ext cx="3888432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907704" y="188640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Предметно – развивающая среда</a:t>
            </a:r>
            <a:endParaRPr lang="ru-RU" sz="2000" b="1" dirty="0"/>
          </a:p>
        </p:txBody>
      </p:sp>
      <p:pic>
        <p:nvPicPr>
          <p:cNvPr id="7" name="Picture 5" descr="C:\Users\1\Desktop\новые фото\IMG_13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789040"/>
            <a:ext cx="4104456" cy="2762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Desktop\новые фото\IMG_13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616848" y="79896"/>
            <a:ext cx="2734840" cy="3960440"/>
          </a:xfrm>
          <a:prstGeom prst="rect">
            <a:avLst/>
          </a:prstGeom>
          <a:noFill/>
        </p:spPr>
      </p:pic>
      <p:pic>
        <p:nvPicPr>
          <p:cNvPr id="3076" name="Picture 4" descr="C:\Users\1\Desktop\новые фото\IMG_1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4104456" cy="2672916"/>
          </a:xfrm>
          <a:prstGeom prst="rect">
            <a:avLst/>
          </a:prstGeom>
          <a:noFill/>
        </p:spPr>
      </p:pic>
      <p:pic>
        <p:nvPicPr>
          <p:cNvPr id="7" name="Picture 2" descr="C:\Users\1\Desktop\новые фото\IMG_13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318956" y="3186100"/>
            <a:ext cx="3186608" cy="3960440"/>
          </a:xfrm>
          <a:prstGeom prst="rect">
            <a:avLst/>
          </a:prstGeom>
          <a:noFill/>
        </p:spPr>
      </p:pic>
      <p:pic>
        <p:nvPicPr>
          <p:cNvPr id="8" name="Picture 2" descr="C:\Users\1\Desktop\ммнооого фото\IMG_07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573016"/>
            <a:ext cx="4032448" cy="31653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99592" y="188640"/>
            <a:ext cx="8244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Предметно -  развивающая среда</a:t>
            </a:r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Многофункциональная  дидактическая игра 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«Бар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бакча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Есть красивый  огород» 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Цель: закреплять лексику пройденного материала, побудить интерес и желание детей говорить на татарском языке.</a:t>
            </a:r>
          </a:p>
          <a:p>
            <a:endParaRPr lang="ru-RU" dirty="0"/>
          </a:p>
        </p:txBody>
      </p:sp>
      <p:pic>
        <p:nvPicPr>
          <p:cNvPr id="4" name="Picture 2" descr="C:\Users\1\Desktop\фотки 20.08.15\IMG_07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552" y="2060848"/>
            <a:ext cx="8064896" cy="43203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CIM\102MEDIA\IMG_08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056" y="548680"/>
            <a:ext cx="3708722" cy="4080265"/>
          </a:xfrm>
        </p:spPr>
      </p:pic>
      <p:pic>
        <p:nvPicPr>
          <p:cNvPr id="9" name="Picture 2" descr="C:\Users\1\Desktop\фотки 20.08.15\IMG_076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1560" y="2348880"/>
            <a:ext cx="3816424" cy="4032448"/>
          </a:xfrm>
        </p:spPr>
      </p:pic>
      <p:sp>
        <p:nvSpPr>
          <p:cNvPr id="10" name="Прямоугольник 9"/>
          <p:cNvSpPr/>
          <p:nvPr/>
        </p:nvSpPr>
        <p:spPr>
          <a:xfrm>
            <a:off x="467544" y="1412777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Constant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105273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67544" y="620688"/>
            <a:ext cx="4608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«Волшебный круг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Тылсымлы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үгәрәк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1960" y="3861048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Дидактическая игра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?- Что делает?»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Предм\IMG_06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1142984"/>
            <a:ext cx="3456384" cy="3381325"/>
          </a:xfrm>
        </p:spPr>
      </p:pic>
      <p:pic>
        <p:nvPicPr>
          <p:cNvPr id="5" name="Picture 3" descr="C:\Users\1\Desktop\Предм\IMG_0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071546"/>
            <a:ext cx="410381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Предм\IMG_06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411760" y="4005064"/>
            <a:ext cx="4104456" cy="26971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87824" y="1886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03848" y="8367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55776" y="188640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Настольный театр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54868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 развивать и  активизировать словарный запас детей посредством театрализованной 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499</TotalTime>
  <Words>242</Words>
  <Application>Microsoft Office PowerPoint</Application>
  <PresentationFormat>Экран (4:3)</PresentationFormat>
  <Paragraphs>55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    </vt:lpstr>
      <vt:lpstr>Слайд 2</vt:lpstr>
      <vt:lpstr>Слайд 3</vt:lpstr>
      <vt:lpstr>Слайд 4</vt:lpstr>
      <vt:lpstr>Слайд 5</vt:lpstr>
      <vt:lpstr>Слайд 6</vt:lpstr>
      <vt:lpstr>Многофункциональная  дидактическая игра  «Бар матур бакча – Есть красивый  огород» </vt:lpstr>
      <vt:lpstr>Слайд 8</vt:lpstr>
      <vt:lpstr>Слайд 9</vt:lpstr>
      <vt:lpstr>Слайд 10</vt:lpstr>
      <vt:lpstr>Слайд 11</vt:lpstr>
      <vt:lpstr>Слайд 12</vt:lpstr>
      <vt:lpstr>Групповые занятия</vt:lpstr>
      <vt:lpstr>Слайд 14</vt:lpstr>
      <vt:lpstr>Слайд 15</vt:lpstr>
      <vt:lpstr>Работа в рабочих тетрадях</vt:lpstr>
      <vt:lpstr> Кружок «Салават күпере»</vt:lpstr>
      <vt:lpstr>Театрализованная деятельность</vt:lpstr>
      <vt:lpstr>Праздники и развлечения</vt:lpstr>
      <vt:lpstr>Работа с родителями: - анкетирование; - родительское собрание; - памятки – рекомендации, папки – передвижки, консультации, рекомендации; - совместные детско – родительские проекты; - презентации; - совместные праздники, соревнования, конкурсы; - помощь в создании развивающей среды.</vt:lpstr>
      <vt:lpstr>Выставки рисунков и поделок</vt:lpstr>
      <vt:lpstr>Мониторинг развития детей   при обучении татарскому языку                                                         за 2015-2016 учебный год</vt:lpstr>
      <vt:lpstr>Победа в Республиканском конкурсе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«Как мы воспитываем таланты» (Реализация программы «Одаренные дети») Вдовенко О.В., музыкальный руководитель МДОУ 12 «Полянка» 2010 год. </dc:title>
  <dc:creator>1</dc:creator>
  <cp:lastModifiedBy>1</cp:lastModifiedBy>
  <cp:revision>72</cp:revision>
  <dcterms:created xsi:type="dcterms:W3CDTF">2016-12-18T20:07:17Z</dcterms:created>
  <dcterms:modified xsi:type="dcterms:W3CDTF">2018-02-27T18:03:15Z</dcterms:modified>
</cp:coreProperties>
</file>